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C"/>
          </a:solidFill>
        </a:fill>
      </a:tcStyle>
    </a:wholeTbl>
    <a:band2H>
      <a:tcTxStyle b="def" i="def"/>
      <a:tcStyle>
        <a:tcBdr/>
        <a:fill>
          <a:solidFill>
            <a:srgbClr val="E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1D4"/>
          </a:solidFill>
        </a:fill>
      </a:tcStyle>
    </a:wholeTbl>
    <a:band2H>
      <a:tcTxStyle b="def" i="def"/>
      <a:tcStyle>
        <a:tcBdr/>
        <a:fill>
          <a:solidFill>
            <a:srgbClr val="E7F0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9FD"/>
          </a:solidFill>
        </a:fill>
      </a:tcStyle>
    </a:wholeTbl>
    <a:band2H>
      <a:tcTxStyle b="def" i="def"/>
      <a:tcStyle>
        <a:tcBdr/>
        <a:fill>
          <a:solidFill>
            <a:srgbClr val="E8F4F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lick to edit presentation title"/>
          <p:cNvSpPr txBox="1"/>
          <p:nvPr>
            <p:ph type="title" hasCustomPrompt="1"/>
          </p:nvPr>
        </p:nvSpPr>
        <p:spPr>
          <a:xfrm>
            <a:off x="737418" y="1553501"/>
            <a:ext cx="8257495" cy="266793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Click to edit presentation 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737418" y="4672081"/>
            <a:ext cx="8257495" cy="1104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Click to edit 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traight Connector 9"/>
          <p:cNvSpPr/>
          <p:nvPr/>
        </p:nvSpPr>
        <p:spPr>
          <a:xfrm>
            <a:off x="737419" y="4448969"/>
            <a:ext cx="8257494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11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b="0" spc="0"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12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14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buClrTx/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buClrTx/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buClrTx/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buClrTx/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ClrTx/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157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17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18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b="0" spc="0"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Tx/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718457" indent="-261257">
              <a:lnSpc>
                <a:spcPct val="90000"/>
              </a:lnSpc>
              <a:buClrTx/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lnSpc>
                <a:spcPct val="90000"/>
              </a:lnSpc>
              <a:buClrTx/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lnSpc>
                <a:spcPct val="90000"/>
              </a:lnSpc>
              <a:buClrTx/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lnSpc>
                <a:spcPct val="90000"/>
              </a:lnSpc>
              <a:buClrTx/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ClrTx/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200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b="0" spc="0"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8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buClrTx/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buClrTx/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buClrTx/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buClrTx/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/>
          <p:nvPr>
            <p:ph type="title"/>
          </p:nvPr>
        </p:nvSpPr>
        <p:spPr>
          <a:xfrm>
            <a:off x="757839" y="2130427"/>
            <a:ext cx="10834701" cy="1470026"/>
          </a:xfrm>
          <a:prstGeom prst="rect">
            <a:avLst/>
          </a:prstGeom>
        </p:spPr>
        <p:txBody>
          <a:bodyPr anchor="t"/>
          <a:lstStyle>
            <a:lvl1pPr>
              <a:defRPr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sz="half" idx="1"/>
          </p:nvPr>
        </p:nvSpPr>
        <p:spPr>
          <a:xfrm>
            <a:off x="757839" y="3886200"/>
            <a:ext cx="10834701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44546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44546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44546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44546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44546A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lick to edit chapter title"/>
          <p:cNvSpPr txBox="1"/>
          <p:nvPr>
            <p:ph type="title" hasCustomPrompt="1"/>
          </p:nvPr>
        </p:nvSpPr>
        <p:spPr>
          <a:xfrm>
            <a:off x="1669774" y="2723321"/>
            <a:ext cx="8736497" cy="1458361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Click to edit chapter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669774" y="4395065"/>
            <a:ext cx="8736497" cy="11048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Click to edit chapter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Click to edit presentation title"/>
          <p:cNvSpPr txBox="1"/>
          <p:nvPr>
            <p:ph type="title" hasCustomPrompt="1"/>
          </p:nvPr>
        </p:nvSpPr>
        <p:spPr>
          <a:xfrm>
            <a:off x="737418" y="1553501"/>
            <a:ext cx="8257495" cy="266793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Click to edit presentation title</a:t>
            </a:r>
          </a:p>
        </p:txBody>
      </p:sp>
      <p:sp>
        <p:nvSpPr>
          <p:cNvPr id="44" name="Body Level One…"/>
          <p:cNvSpPr txBox="1"/>
          <p:nvPr>
            <p:ph type="body" sz="quarter" idx="1" hasCustomPrompt="1"/>
          </p:nvPr>
        </p:nvSpPr>
        <p:spPr>
          <a:xfrm>
            <a:off x="737418" y="4672081"/>
            <a:ext cx="8257495" cy="1104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Click to edit 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traight Connector 9"/>
          <p:cNvSpPr/>
          <p:nvPr/>
        </p:nvSpPr>
        <p:spPr>
          <a:xfrm>
            <a:off x="737419" y="4448969"/>
            <a:ext cx="8257494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Click to edit chapter title"/>
          <p:cNvSpPr txBox="1"/>
          <p:nvPr>
            <p:ph type="title" hasCustomPrompt="1"/>
          </p:nvPr>
        </p:nvSpPr>
        <p:spPr>
          <a:xfrm>
            <a:off x="1669774" y="2723321"/>
            <a:ext cx="8736497" cy="1458361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Click to edit chapter title</a:t>
            </a:r>
          </a:p>
        </p:txBody>
      </p:sp>
      <p:sp>
        <p:nvSpPr>
          <p:cNvPr id="64" name="Body Level One…"/>
          <p:cNvSpPr txBox="1"/>
          <p:nvPr>
            <p:ph type="body" sz="quarter" idx="1" hasCustomPrompt="1"/>
          </p:nvPr>
        </p:nvSpPr>
        <p:spPr>
          <a:xfrm>
            <a:off x="1669774" y="4395065"/>
            <a:ext cx="8736497" cy="11048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Click to edit chapter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757839" y="2130427"/>
            <a:ext cx="10834701" cy="1470026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757839" y="3886200"/>
            <a:ext cx="10834701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8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7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b="0" spc="0"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6"/>
          <p:cNvGrpSpPr/>
          <p:nvPr/>
        </p:nvGrpSpPr>
        <p:grpSpPr>
          <a:xfrm>
            <a:off x="9366871" y="286494"/>
            <a:ext cx="1576521" cy="821443"/>
            <a:chOff x="0" y="0"/>
            <a:chExt cx="1576520" cy="821441"/>
          </a:xfrm>
        </p:grpSpPr>
        <p:pic>
          <p:nvPicPr>
            <p:cNvPr id="9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85" t="29350" r="10177" b="48987"/>
            <a:stretch>
              <a:fillRect/>
            </a:stretch>
          </p:blipFill>
          <p:spPr>
            <a:xfrm>
              <a:off x="-1" y="0"/>
              <a:ext cx="1368970" cy="59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25" t="32922" r="19413" b="45213"/>
            <a:stretch>
              <a:fillRect/>
            </a:stretch>
          </p:blipFill>
          <p:spPr>
            <a:xfrm>
              <a:off x="193807" y="75555"/>
              <a:ext cx="1382714" cy="74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23725" t="32922" r="19413" b="45213"/>
          <a:stretch>
            <a:fillRect/>
          </a:stretch>
        </p:blipFill>
        <p:spPr>
          <a:xfrm>
            <a:off x="10359545" y="1117387"/>
            <a:ext cx="1382713" cy="74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4090" y="132845"/>
            <a:ext cx="1243931" cy="105479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11"/>
          <p:cNvSpPr/>
          <p:nvPr/>
        </p:nvSpPr>
        <p:spPr>
          <a:xfrm>
            <a:off x="0" y="6730200"/>
            <a:ext cx="12192000" cy="120699"/>
          </a:xfrm>
          <a:prstGeom prst="rect">
            <a:avLst/>
          </a:prstGeom>
          <a:solidFill>
            <a:srgbClr val="0060A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lnSpc>
                <a:spcPct val="90000"/>
              </a:lnSpc>
              <a:buClrTx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34466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38200" y="6505641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1055" y="118379"/>
            <a:ext cx="3280946" cy="278208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xtBox 2"/>
          <p:cNvSpPr txBox="1"/>
          <p:nvPr/>
        </p:nvSpPr>
        <p:spPr>
          <a:xfrm>
            <a:off x="-16315" y="6286143"/>
            <a:ext cx="490641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90C3"/>
                </a:solidFill>
              </a:defRPr>
            </a:lvl1pPr>
          </a:lstStyle>
          <a:p>
            <a:pPr/>
            <a:r>
              <a:t>www.towerhamletstogether.com #TH2GETHER</a:t>
            </a:r>
          </a:p>
        </p:txBody>
      </p:sp>
      <p:sp>
        <p:nvSpPr>
          <p:cNvPr id="229" name="Rectangle 3"/>
          <p:cNvSpPr/>
          <p:nvPr/>
        </p:nvSpPr>
        <p:spPr>
          <a:xfrm>
            <a:off x="0" y="6018505"/>
            <a:ext cx="12192000" cy="45720"/>
          </a:xfrm>
          <a:prstGeom prst="rect">
            <a:avLst/>
          </a:prstGeom>
          <a:solidFill>
            <a:srgbClr val="0060A8"/>
          </a:solidFill>
          <a:ln w="12700">
            <a:solidFill>
              <a:srgbClr val="00458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TextBox 14"/>
          <p:cNvSpPr txBox="1"/>
          <p:nvPr/>
        </p:nvSpPr>
        <p:spPr>
          <a:xfrm>
            <a:off x="450737" y="343750"/>
            <a:ext cx="8632299" cy="137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005EB8"/>
                </a:solidFill>
              </a:defRPr>
            </a:pPr>
            <a:r>
              <a:t>Integrated Neighbourhood Teams &amp; Working</a:t>
            </a:r>
          </a:p>
          <a:p>
            <a:pPr>
              <a:defRPr b="1" sz="2400">
                <a:solidFill>
                  <a:srgbClr val="3B9FFF"/>
                </a:solidFill>
              </a:defRPr>
            </a:pPr>
          </a:p>
          <a:p>
            <a:pPr>
              <a:defRPr>
                <a:solidFill>
                  <a:srgbClr val="808080"/>
                </a:solidFill>
              </a:defRPr>
            </a:pPr>
            <a:r>
              <a:t>Voluntary Sector Children and Youth Forum</a:t>
            </a:r>
          </a:p>
          <a:p>
            <a:pPr>
              <a:defRPr>
                <a:solidFill>
                  <a:srgbClr val="808080"/>
                </a:solidFill>
              </a:defRPr>
            </a:pPr>
            <a:r>
              <a:t>23</a:t>
            </a:r>
            <a:r>
              <a:rPr baseline="30000"/>
              <a:t>rd</a:t>
            </a:r>
            <a:r>
              <a:t> September 2025</a:t>
            </a:r>
          </a:p>
        </p:txBody>
      </p:sp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" y="2918936"/>
            <a:ext cx="12191998" cy="3118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rcRect l="0" t="16107" r="0" b="16443"/>
          <a:stretch>
            <a:fillRect/>
          </a:stretch>
        </p:blipFill>
        <p:spPr>
          <a:xfrm>
            <a:off x="4970240" y="6212085"/>
            <a:ext cx="5579883" cy="571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0600" y="6310617"/>
            <a:ext cx="1458604" cy="364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xfrm>
            <a:off x="103182" y="0"/>
            <a:ext cx="10515601" cy="6627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Phase one detailed approach – learning through testing</a:t>
            </a:r>
          </a:p>
        </p:txBody>
      </p:sp>
      <p:pic>
        <p:nvPicPr>
          <p:cNvPr id="28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82" y="331390"/>
            <a:ext cx="11985636" cy="591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950" y="751146"/>
            <a:ext cx="7328377" cy="5563709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extBox 10"/>
          <p:cNvSpPr txBox="1"/>
          <p:nvPr/>
        </p:nvSpPr>
        <p:spPr>
          <a:xfrm>
            <a:off x="741459" y="210748"/>
            <a:ext cx="69101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North East London ICB 2025/26 Roadmap</a:t>
            </a:r>
          </a:p>
        </p:txBody>
      </p:sp>
      <p:grpSp>
        <p:nvGrpSpPr>
          <p:cNvPr id="289" name="Rectangle: Rounded Corners 1"/>
          <p:cNvGrpSpPr/>
          <p:nvPr/>
        </p:nvGrpSpPr>
        <p:grpSpPr>
          <a:xfrm>
            <a:off x="8857519" y="843752"/>
            <a:ext cx="2164080" cy="1097281"/>
            <a:chOff x="0" y="0"/>
            <a:chExt cx="2164079" cy="1097280"/>
          </a:xfrm>
        </p:grpSpPr>
        <p:sp>
          <p:nvSpPr>
            <p:cNvPr id="287" name="Rounded Rectangle"/>
            <p:cNvSpPr/>
            <p:nvPr/>
          </p:nvSpPr>
          <p:spPr>
            <a:xfrm>
              <a:off x="0" y="0"/>
              <a:ext cx="2164080" cy="10972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Complete"/>
            <p:cNvSpPr txBox="1"/>
            <p:nvPr/>
          </p:nvSpPr>
          <p:spPr>
            <a:xfrm>
              <a:off x="105635" y="391943"/>
              <a:ext cx="1952810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Complete</a:t>
              </a:r>
            </a:p>
          </p:txBody>
        </p:sp>
      </p:grpSp>
      <p:grpSp>
        <p:nvGrpSpPr>
          <p:cNvPr id="292" name="Rectangle: Rounded Corners 2"/>
          <p:cNvGrpSpPr/>
          <p:nvPr/>
        </p:nvGrpSpPr>
        <p:grpSpPr>
          <a:xfrm>
            <a:off x="8857519" y="2245831"/>
            <a:ext cx="2164080" cy="1097281"/>
            <a:chOff x="0" y="0"/>
            <a:chExt cx="2164079" cy="1097280"/>
          </a:xfrm>
        </p:grpSpPr>
        <p:sp>
          <p:nvSpPr>
            <p:cNvPr id="290" name="Rounded Rectangle"/>
            <p:cNvSpPr/>
            <p:nvPr/>
          </p:nvSpPr>
          <p:spPr>
            <a:xfrm>
              <a:off x="0" y="0"/>
              <a:ext cx="2164080" cy="109728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In progress"/>
            <p:cNvSpPr txBox="1"/>
            <p:nvPr/>
          </p:nvSpPr>
          <p:spPr>
            <a:xfrm>
              <a:off x="105635" y="373309"/>
              <a:ext cx="195281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In progress</a:t>
              </a:r>
            </a:p>
          </p:txBody>
        </p:sp>
      </p:grpSp>
      <p:grpSp>
        <p:nvGrpSpPr>
          <p:cNvPr id="295" name="Rectangle: Rounded Corners 3"/>
          <p:cNvGrpSpPr/>
          <p:nvPr/>
        </p:nvGrpSpPr>
        <p:grpSpPr>
          <a:xfrm>
            <a:off x="8857519" y="3678394"/>
            <a:ext cx="2164080" cy="1097281"/>
            <a:chOff x="0" y="0"/>
            <a:chExt cx="2164079" cy="1097280"/>
          </a:xfrm>
        </p:grpSpPr>
        <p:sp>
          <p:nvSpPr>
            <p:cNvPr id="293" name="Rounded Rectangle"/>
            <p:cNvSpPr/>
            <p:nvPr/>
          </p:nvSpPr>
          <p:spPr>
            <a:xfrm>
              <a:off x="0" y="0"/>
              <a:ext cx="2164080" cy="1097281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12700" cap="flat">
              <a:solidFill>
                <a:srgbClr val="0072B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To be started"/>
            <p:cNvSpPr txBox="1"/>
            <p:nvPr/>
          </p:nvSpPr>
          <p:spPr>
            <a:xfrm>
              <a:off x="105635" y="373309"/>
              <a:ext cx="195281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To be started</a:t>
              </a:r>
            </a:p>
          </p:txBody>
        </p:sp>
      </p:grpSp>
      <p:grpSp>
        <p:nvGrpSpPr>
          <p:cNvPr id="298" name="Rectangle: Rounded Corners 4"/>
          <p:cNvGrpSpPr/>
          <p:nvPr/>
        </p:nvGrpSpPr>
        <p:grpSpPr>
          <a:xfrm>
            <a:off x="8857519" y="5080472"/>
            <a:ext cx="2164080" cy="1097281"/>
            <a:chOff x="0" y="0"/>
            <a:chExt cx="2164079" cy="1097280"/>
          </a:xfrm>
        </p:grpSpPr>
        <p:sp>
          <p:nvSpPr>
            <p:cNvPr id="296" name="Rounded Rectangle"/>
            <p:cNvSpPr/>
            <p:nvPr/>
          </p:nvSpPr>
          <p:spPr>
            <a:xfrm>
              <a:off x="0" y="0"/>
              <a:ext cx="2164080" cy="1097281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12700" cap="flat">
              <a:solidFill>
                <a:srgbClr val="41561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7" name="To be started"/>
            <p:cNvSpPr txBox="1"/>
            <p:nvPr/>
          </p:nvSpPr>
          <p:spPr>
            <a:xfrm>
              <a:off x="105635" y="373309"/>
              <a:ext cx="195281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To be started</a:t>
              </a:r>
            </a:p>
          </p:txBody>
        </p:sp>
      </p:grpSp>
      <p:sp>
        <p:nvSpPr>
          <p:cNvPr id="299" name="TextBox 5"/>
          <p:cNvSpPr txBox="1"/>
          <p:nvPr/>
        </p:nvSpPr>
        <p:spPr>
          <a:xfrm>
            <a:off x="7914639" y="157337"/>
            <a:ext cx="40995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Tower Hamlets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1"/>
          <p:cNvSpPr txBox="1"/>
          <p:nvPr>
            <p:ph type="title"/>
          </p:nvPr>
        </p:nvSpPr>
        <p:spPr>
          <a:xfrm>
            <a:off x="30660" y="56793"/>
            <a:ext cx="10506742" cy="5923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What is the longer-term plan for transformation?</a:t>
            </a:r>
          </a:p>
        </p:txBody>
      </p:sp>
      <p:sp>
        <p:nvSpPr>
          <p:cNvPr id="302" name="Oval 2"/>
          <p:cNvSpPr/>
          <p:nvPr/>
        </p:nvSpPr>
        <p:spPr>
          <a:xfrm>
            <a:off x="968343" y="827150"/>
            <a:ext cx="2048935" cy="204893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5000">
                <a:solidFill>
                  <a:srgbClr val="FFFFFF"/>
                </a:solidFill>
              </a:defRPr>
            </a:pPr>
          </a:p>
        </p:txBody>
      </p:sp>
      <p:sp>
        <p:nvSpPr>
          <p:cNvPr id="303" name="Oval 4"/>
          <p:cNvSpPr/>
          <p:nvPr/>
        </p:nvSpPr>
        <p:spPr>
          <a:xfrm>
            <a:off x="3679668" y="827150"/>
            <a:ext cx="2048935" cy="204893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5000">
                <a:solidFill>
                  <a:srgbClr val="FFFFFF"/>
                </a:solidFill>
              </a:defRPr>
            </a:pPr>
          </a:p>
        </p:txBody>
      </p:sp>
      <p:sp>
        <p:nvSpPr>
          <p:cNvPr id="304" name="Oval 5"/>
          <p:cNvSpPr/>
          <p:nvPr/>
        </p:nvSpPr>
        <p:spPr>
          <a:xfrm>
            <a:off x="6355848" y="827150"/>
            <a:ext cx="2048935" cy="204893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5000">
                <a:solidFill>
                  <a:srgbClr val="FFFFFF"/>
                </a:solidFill>
              </a:defRPr>
            </a:pPr>
          </a:p>
        </p:txBody>
      </p:sp>
      <p:sp>
        <p:nvSpPr>
          <p:cNvPr id="305" name="Oval 6"/>
          <p:cNvSpPr/>
          <p:nvPr/>
        </p:nvSpPr>
        <p:spPr>
          <a:xfrm>
            <a:off x="9050493" y="827150"/>
            <a:ext cx="2048935" cy="204893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5000">
                <a:solidFill>
                  <a:srgbClr val="FFFFFF"/>
                </a:solidFill>
              </a:defRPr>
            </a:pPr>
          </a:p>
        </p:txBody>
      </p:sp>
      <p:sp>
        <p:nvSpPr>
          <p:cNvPr id="306" name="Rectangle 7"/>
          <p:cNvSpPr txBox="1"/>
          <p:nvPr/>
        </p:nvSpPr>
        <p:spPr>
          <a:xfrm>
            <a:off x="485410" y="794887"/>
            <a:ext cx="1782416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5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07" name="Rectangle 8"/>
          <p:cNvSpPr txBox="1"/>
          <p:nvPr/>
        </p:nvSpPr>
        <p:spPr>
          <a:xfrm>
            <a:off x="3182090" y="794887"/>
            <a:ext cx="1782416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5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8" name="Rectangle 9"/>
          <p:cNvSpPr txBox="1"/>
          <p:nvPr/>
        </p:nvSpPr>
        <p:spPr>
          <a:xfrm>
            <a:off x="5904170" y="794887"/>
            <a:ext cx="1782416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5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09" name="Rectangle 10"/>
          <p:cNvSpPr txBox="1"/>
          <p:nvPr/>
        </p:nvSpPr>
        <p:spPr>
          <a:xfrm>
            <a:off x="8533522" y="794887"/>
            <a:ext cx="1782416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5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10" name="Rectangle 11"/>
          <p:cNvSpPr txBox="1"/>
          <p:nvPr/>
        </p:nvSpPr>
        <p:spPr>
          <a:xfrm>
            <a:off x="1014345" y="3021826"/>
            <a:ext cx="182418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455F51"/>
                </a:solidFill>
              </a:defRPr>
            </a:lvl1pPr>
          </a:lstStyle>
          <a:p>
            <a:pPr/>
            <a:r>
              <a:t>Q1-4, 2025/26</a:t>
            </a:r>
          </a:p>
        </p:txBody>
      </p:sp>
      <p:sp>
        <p:nvSpPr>
          <p:cNvPr id="311" name="TextBox 12"/>
          <p:cNvSpPr txBox="1"/>
          <p:nvPr/>
        </p:nvSpPr>
        <p:spPr>
          <a:xfrm>
            <a:off x="843161" y="3360380"/>
            <a:ext cx="2352160" cy="168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80975" indent="-180975">
              <a:buSzPct val="100000"/>
              <a:buFont typeface="Arial"/>
              <a:buChar char="•"/>
              <a:defRPr sz="1600"/>
            </a:lvl1pPr>
          </a:lstStyle>
          <a:p>
            <a:pPr/>
            <a:r>
              <a:t>In this phase, each INT will bring partners together to test neighbourhood working around a locally selected population or pathway.</a:t>
            </a:r>
          </a:p>
        </p:txBody>
      </p:sp>
      <p:sp>
        <p:nvSpPr>
          <p:cNvPr id="312" name="Rectangle 13"/>
          <p:cNvSpPr txBox="1"/>
          <p:nvPr/>
        </p:nvSpPr>
        <p:spPr>
          <a:xfrm>
            <a:off x="3839151" y="3021826"/>
            <a:ext cx="184373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455F51"/>
                </a:solidFill>
              </a:defRPr>
            </a:lvl1pPr>
          </a:lstStyle>
          <a:p>
            <a:pPr/>
            <a:r>
              <a:t>Q1-Q2, 2026/27</a:t>
            </a:r>
          </a:p>
        </p:txBody>
      </p:sp>
      <p:sp>
        <p:nvSpPr>
          <p:cNvPr id="313" name="TextBox 14"/>
          <p:cNvSpPr txBox="1"/>
          <p:nvPr/>
        </p:nvSpPr>
        <p:spPr>
          <a:xfrm>
            <a:off x="3531796" y="3360380"/>
            <a:ext cx="2564204" cy="2599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975" indent="-180975">
              <a:buSzPct val="100000"/>
              <a:buFont typeface="Arial"/>
              <a:buChar char="•"/>
              <a:defRPr sz="1600"/>
            </a:pPr>
            <a:r>
              <a:t>In this phase, we will explore the feasibility of expanding the populations or pathways each INT covers.</a:t>
            </a:r>
          </a:p>
          <a:p>
            <a:pPr marL="180975" indent="-180975">
              <a:buSzPct val="100000"/>
              <a:buFont typeface="Arial"/>
              <a:buChar char="•"/>
              <a:defRPr sz="1600"/>
            </a:pPr>
            <a:r>
              <a:t>We will also begin workforce modelling to understand current variation and help shape what our future ‘end state’ might look like</a:t>
            </a:r>
          </a:p>
        </p:txBody>
      </p:sp>
      <p:sp>
        <p:nvSpPr>
          <p:cNvPr id="314" name="Rectangle 15"/>
          <p:cNvSpPr txBox="1"/>
          <p:nvPr/>
        </p:nvSpPr>
        <p:spPr>
          <a:xfrm>
            <a:off x="6431382" y="2969257"/>
            <a:ext cx="192767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455F51"/>
                </a:solidFill>
              </a:defRPr>
            </a:lvl1pPr>
          </a:lstStyle>
          <a:p>
            <a:pPr/>
            <a:r>
              <a:t>Q3-Q4, 2026/27</a:t>
            </a:r>
          </a:p>
        </p:txBody>
      </p:sp>
      <p:sp>
        <p:nvSpPr>
          <p:cNvPr id="315" name="TextBox 16"/>
          <p:cNvSpPr txBox="1"/>
          <p:nvPr/>
        </p:nvSpPr>
        <p:spPr>
          <a:xfrm>
            <a:off x="6166830" y="3360380"/>
            <a:ext cx="2797587" cy="2827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975" indent="-180975">
              <a:buSzPct val="100000"/>
              <a:buFont typeface="Arial"/>
              <a:buChar char="•"/>
              <a:defRPr sz="1600"/>
            </a:pPr>
            <a:r>
              <a:t>In this phase, we will continue to evolve and expand the role of INTs.</a:t>
            </a:r>
          </a:p>
          <a:p>
            <a:pPr marL="180975" indent="-180975">
              <a:buSzPct val="100000"/>
              <a:buFont typeface="Arial"/>
              <a:buChar char="•"/>
              <a:defRPr sz="1600"/>
            </a:pPr>
            <a:r>
              <a:t>We will begin to define the ‘core offer’ and develop a target operating model for each INT.</a:t>
            </a:r>
          </a:p>
          <a:p>
            <a:pPr marL="180975" indent="-180975">
              <a:buSzPct val="100000"/>
              <a:buFont typeface="Arial"/>
              <a:buChar char="•"/>
              <a:defRPr sz="1600"/>
            </a:pPr>
            <a:r>
              <a:t>We will also agree our approach to organisational development (OD) and managing change across the system.</a:t>
            </a:r>
          </a:p>
        </p:txBody>
      </p:sp>
      <p:sp>
        <p:nvSpPr>
          <p:cNvPr id="316" name="Rectangle 17"/>
          <p:cNvSpPr txBox="1"/>
          <p:nvPr/>
        </p:nvSpPr>
        <p:spPr>
          <a:xfrm>
            <a:off x="8977711" y="2988434"/>
            <a:ext cx="211723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455F51"/>
                </a:solidFill>
              </a:defRPr>
            </a:lvl1pPr>
          </a:lstStyle>
          <a:p>
            <a:pPr/>
            <a:r>
              <a:t>2027/28 and beyond</a:t>
            </a:r>
          </a:p>
        </p:txBody>
      </p:sp>
      <p:sp>
        <p:nvSpPr>
          <p:cNvPr id="317" name="TextBox 18"/>
          <p:cNvSpPr txBox="1"/>
          <p:nvPr/>
        </p:nvSpPr>
        <p:spPr>
          <a:xfrm>
            <a:off x="8936475" y="3360380"/>
            <a:ext cx="2235213" cy="145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80975" indent="-180975">
              <a:buSzPct val="100000"/>
              <a:buFont typeface="Arial"/>
              <a:buChar char="•"/>
              <a:defRPr sz="1600"/>
            </a:lvl1pPr>
          </a:lstStyle>
          <a:p>
            <a:pPr/>
            <a:r>
              <a:t>In this phase, we will focus on implementing and embedding our target operating model for each INT</a:t>
            </a:r>
          </a:p>
        </p:txBody>
      </p:sp>
      <p:sp>
        <p:nvSpPr>
          <p:cNvPr id="318" name="Chevron 42"/>
          <p:cNvSpPr/>
          <p:nvPr/>
        </p:nvSpPr>
        <p:spPr>
          <a:xfrm>
            <a:off x="2562538" y="1583215"/>
            <a:ext cx="855277" cy="536803"/>
          </a:xfrm>
          <a:prstGeom prst="chevron">
            <a:avLst>
              <a:gd name="adj" fmla="val 50000"/>
            </a:avLst>
          </a:prstGeom>
          <a:solidFill>
            <a:srgbClr val="739A2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/>
            </a:pPr>
          </a:p>
        </p:txBody>
      </p:sp>
      <p:sp>
        <p:nvSpPr>
          <p:cNvPr id="319" name="Chevron 45"/>
          <p:cNvSpPr/>
          <p:nvPr/>
        </p:nvSpPr>
        <p:spPr>
          <a:xfrm>
            <a:off x="5284030" y="1583215"/>
            <a:ext cx="855277" cy="536803"/>
          </a:xfrm>
          <a:prstGeom prst="chevron">
            <a:avLst>
              <a:gd name="adj" fmla="val 50000"/>
            </a:avLst>
          </a:prstGeom>
          <a:solidFill>
            <a:srgbClr val="4A7C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/>
            </a:pPr>
          </a:p>
        </p:txBody>
      </p:sp>
      <p:sp>
        <p:nvSpPr>
          <p:cNvPr id="320" name="Chevron 46"/>
          <p:cNvSpPr/>
          <p:nvPr/>
        </p:nvSpPr>
        <p:spPr>
          <a:xfrm>
            <a:off x="7950488" y="1583215"/>
            <a:ext cx="855277" cy="536803"/>
          </a:xfrm>
          <a:prstGeom prst="chevron">
            <a:avLst>
              <a:gd name="adj" fmla="val 50000"/>
            </a:avLst>
          </a:prstGeom>
          <a:solidFill>
            <a:srgbClr val="297D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/>
            </a:pPr>
          </a:p>
        </p:txBody>
      </p:sp>
      <p:sp>
        <p:nvSpPr>
          <p:cNvPr id="321" name="Chevron 47"/>
          <p:cNvSpPr/>
          <p:nvPr/>
        </p:nvSpPr>
        <p:spPr>
          <a:xfrm>
            <a:off x="10681050" y="1583215"/>
            <a:ext cx="855277" cy="536803"/>
          </a:xfrm>
          <a:prstGeom prst="chevron">
            <a:avLst>
              <a:gd name="adj" fmla="val 50000"/>
            </a:avLst>
          </a:prstGeom>
          <a:solidFill>
            <a:srgbClr val="3193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/>
            </a:pPr>
          </a:p>
        </p:txBody>
      </p:sp>
      <p:grpSp>
        <p:nvGrpSpPr>
          <p:cNvPr id="324" name="Callout: Up Arrow 24"/>
          <p:cNvGrpSpPr/>
          <p:nvPr/>
        </p:nvGrpSpPr>
        <p:grpSpPr>
          <a:xfrm>
            <a:off x="1074555" y="5499458"/>
            <a:ext cx="1915623" cy="814643"/>
            <a:chOff x="0" y="0"/>
            <a:chExt cx="1915621" cy="814642"/>
          </a:xfrm>
        </p:grpSpPr>
        <p:sp>
          <p:nvSpPr>
            <p:cNvPr id="322" name="Shape"/>
            <p:cNvSpPr/>
            <p:nvPr/>
          </p:nvSpPr>
          <p:spPr>
            <a:xfrm>
              <a:off x="-1" y="-1"/>
              <a:ext cx="1915622" cy="81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5"/>
                  </a:moveTo>
                  <a:lnTo>
                    <a:pt x="9652" y="7565"/>
                  </a:lnTo>
                  <a:lnTo>
                    <a:pt x="9652" y="5400"/>
                  </a:lnTo>
                  <a:lnTo>
                    <a:pt x="8504" y="5400"/>
                  </a:lnTo>
                  <a:lnTo>
                    <a:pt x="10800" y="0"/>
                  </a:lnTo>
                  <a:lnTo>
                    <a:pt x="13096" y="5400"/>
                  </a:lnTo>
                  <a:lnTo>
                    <a:pt x="11948" y="5400"/>
                  </a:lnTo>
                  <a:lnTo>
                    <a:pt x="11948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FDAC8"/>
            </a:solidFill>
            <a:ln w="12700" cap="flat">
              <a:solidFill>
                <a:srgbClr val="41561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3" name="We are here"/>
            <p:cNvSpPr txBox="1"/>
            <p:nvPr/>
          </p:nvSpPr>
          <p:spPr>
            <a:xfrm>
              <a:off x="52069" y="374646"/>
              <a:ext cx="181148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We are here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1"/>
          <p:cNvGrpSpPr/>
          <p:nvPr/>
        </p:nvGrpSpPr>
        <p:grpSpPr>
          <a:xfrm>
            <a:off x="8763576" y="2864084"/>
            <a:ext cx="3603245" cy="3975780"/>
            <a:chOff x="0" y="0"/>
            <a:chExt cx="3603244" cy="3975779"/>
          </a:xfrm>
        </p:grpSpPr>
        <p:pic>
          <p:nvPicPr>
            <p:cNvPr id="235" name="Picture 11" descr="Picture 1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2815769"/>
              <a:ext cx="3428426" cy="1160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13651" y="1305273"/>
              <a:ext cx="1989594" cy="2670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Picture 7" descr="Picture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0416" y="1257973"/>
              <a:ext cx="2014928" cy="2717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Picture 9" descr="Picture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87083" y="-1"/>
              <a:ext cx="1283497" cy="1800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TextBox 10"/>
          <p:cNvSpPr txBox="1"/>
          <p:nvPr/>
        </p:nvSpPr>
        <p:spPr>
          <a:xfrm>
            <a:off x="307566" y="371917"/>
            <a:ext cx="7278764" cy="62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800">
                <a:solidFill>
                  <a:srgbClr val="0060A8"/>
                </a:solidFill>
              </a:defRPr>
            </a:lvl1pPr>
          </a:lstStyle>
          <a:p>
            <a:pPr/>
            <a:r>
              <a:t>Context </a:t>
            </a:r>
          </a:p>
        </p:txBody>
      </p:sp>
      <p:sp>
        <p:nvSpPr>
          <p:cNvPr id="241" name="Content Placeholder 2"/>
          <p:cNvSpPr txBox="1"/>
          <p:nvPr>
            <p:ph type="body" idx="1"/>
          </p:nvPr>
        </p:nvSpPr>
        <p:spPr>
          <a:xfrm>
            <a:off x="-1" y="1151294"/>
            <a:ext cx="9168760" cy="5568342"/>
          </a:xfrm>
          <a:prstGeom prst="rect">
            <a:avLst/>
          </a:prstGeom>
        </p:spPr>
        <p:txBody>
          <a:bodyPr/>
          <a:lstStyle/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a national and system level it is increasingly recognised that neighbourhood working will be the vehicle to address growing demographic pressures, improving population health and reducing health inequalities.</a:t>
            </a:r>
            <a:endParaRPr sz="2112"/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Neighbourhoods will be a key enabler to delivering the three shifts that are a strategic priority for the NHS: from hospital to community; from treatment to prevention; from analogue to digital.</a:t>
            </a:r>
            <a:endParaRPr sz="2112"/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recently published 10 year Health Plan describes bringing care into local communities, convening professionals into multi-disciplinary teams and reintegrating healthcare into the social fabric of Places.</a:t>
            </a:r>
            <a:endParaRPr sz="2112"/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 will use the neighbourhood footprint to address health inequalities; to bring together networks of practitioners working together through local relationships and awareness of community; to develop integrated teams operating in an integrated service model (or team of teams) and to facilitate services working together at a neighbourhood level with improved interfaces to acute and other services.</a:t>
            </a:r>
            <a:endParaRPr sz="2112"/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will bring care into local communities, convene professionals into patient-centred teams and end fragmentation.</a:t>
            </a:r>
            <a:endParaRPr sz="2112"/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03504" indent="-201168" defTabSz="804672">
              <a:spcBef>
                <a:spcPts val="400"/>
              </a:spcBef>
              <a:defRPr sz="1584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Locally, there is already a huge amount of great, integrated work already happening in neighbourhoods across the borough. We aim to build on these strengths through this work.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xfrm>
            <a:off x="178323" y="162271"/>
            <a:ext cx="10515601" cy="77787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Our Shared History…</a:t>
            </a:r>
          </a:p>
        </p:txBody>
      </p:sp>
      <p:sp>
        <p:nvSpPr>
          <p:cNvPr id="244" name="TextBox 2"/>
          <p:cNvSpPr txBox="1"/>
          <p:nvPr/>
        </p:nvSpPr>
        <p:spPr>
          <a:xfrm>
            <a:off x="400010" y="1138109"/>
            <a:ext cx="5501036" cy="488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1997 – 2002</a:t>
            </a:r>
          </a:p>
          <a:p>
            <a:pPr/>
            <a:r>
              <a:t>Children and adults social care neighbourhood teams</a:t>
            </a:r>
          </a:p>
          <a:p>
            <a:pPr>
              <a:defRPr b="1"/>
            </a:pPr>
            <a:r>
              <a:t>2006 - 08</a:t>
            </a:r>
          </a:p>
          <a:p>
            <a:pPr/>
            <a:r>
              <a:t>Primary care improvement programme</a:t>
            </a:r>
          </a:p>
          <a:p>
            <a:pPr>
              <a:defRPr b="1"/>
            </a:pPr>
            <a:r>
              <a:t>2012 - 14</a:t>
            </a:r>
          </a:p>
          <a:p>
            <a:pPr/>
            <a:r>
              <a:t>Waltham Forest &amp; East London integrated care programme</a:t>
            </a:r>
          </a:p>
          <a:p>
            <a:pPr>
              <a:defRPr b="1"/>
            </a:pPr>
            <a:r>
              <a:t>2015 - 18</a:t>
            </a:r>
          </a:p>
          <a:p>
            <a:pPr/>
            <a:r>
              <a:t>Multi-specialty community vanguard (THIPP)</a:t>
            </a:r>
          </a:p>
          <a:p>
            <a:pPr>
              <a:defRPr b="1"/>
            </a:pPr>
            <a:r>
              <a:t>2016 -</a:t>
            </a:r>
          </a:p>
          <a:p>
            <a:pPr/>
            <a:r>
              <a:t>Community Health Services (CHS) contract</a:t>
            </a:r>
          </a:p>
          <a:p>
            <a:pPr>
              <a:defRPr b="1"/>
            </a:pPr>
            <a:r>
              <a:t>2019 -</a:t>
            </a:r>
          </a:p>
          <a:p>
            <a:pPr/>
            <a:r>
              <a:t>Primary Care Networks (PCNs)</a:t>
            </a:r>
          </a:p>
          <a:p>
            <a:pPr>
              <a:defRPr b="1"/>
            </a:pPr>
            <a:r>
              <a:t>2021 - 24</a:t>
            </a:r>
          </a:p>
          <a:p>
            <a:pPr/>
            <a:r>
              <a:t>Community mental health service transformation</a:t>
            </a:r>
          </a:p>
          <a:p>
            <a:pPr>
              <a:defRPr b="1"/>
            </a:pPr>
            <a:r>
              <a:t>2022 - </a:t>
            </a:r>
          </a:p>
          <a:p>
            <a:pPr/>
            <a:r>
              <a:t>Neighbourhoods 2.0 (Fuller, Streeting, Darzi, NHS 10 year plan)</a:t>
            </a:r>
          </a:p>
        </p:txBody>
      </p:sp>
      <p:pic>
        <p:nvPicPr>
          <p:cNvPr id="24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6963" y="784538"/>
            <a:ext cx="2869598" cy="316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0802" y="3322513"/>
            <a:ext cx="2786114" cy="3164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8954" y="180983"/>
            <a:ext cx="3487215" cy="1207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9056" y="4573258"/>
            <a:ext cx="3187505" cy="1786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80802" y="1337891"/>
            <a:ext cx="2993396" cy="2091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xfrm>
            <a:off x="665480" y="473285"/>
            <a:ext cx="10515601" cy="744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What Is It?</a:t>
            </a:r>
          </a:p>
        </p:txBody>
      </p:sp>
      <p:grpSp>
        <p:nvGrpSpPr>
          <p:cNvPr id="260" name="Diagram 5"/>
          <p:cNvGrpSpPr/>
          <p:nvPr/>
        </p:nvGrpSpPr>
        <p:grpSpPr>
          <a:xfrm>
            <a:off x="1683880" y="713568"/>
            <a:ext cx="8609989" cy="5140486"/>
            <a:chOff x="0" y="0"/>
            <a:chExt cx="8609988" cy="5140485"/>
          </a:xfrm>
        </p:grpSpPr>
        <p:grpSp>
          <p:nvGrpSpPr>
            <p:cNvPr id="254" name="Group"/>
            <p:cNvGrpSpPr/>
            <p:nvPr/>
          </p:nvGrpSpPr>
          <p:grpSpPr>
            <a:xfrm>
              <a:off x="-1" y="860593"/>
              <a:ext cx="4232780" cy="3518600"/>
              <a:chOff x="0" y="0"/>
              <a:chExt cx="4232778" cy="3518598"/>
            </a:xfrm>
          </p:grpSpPr>
          <p:sp>
            <p:nvSpPr>
              <p:cNvPr id="252" name="Shape"/>
              <p:cNvSpPr/>
              <p:nvPr/>
            </p:nvSpPr>
            <p:spPr>
              <a:xfrm rot="16200000">
                <a:off x="374558" y="-374559"/>
                <a:ext cx="3483662" cy="4232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1" y="0"/>
                    </a:moveTo>
                    <a:lnTo>
                      <a:pt x="17999" y="0"/>
                    </a:lnTo>
                    <a:cubicBezTo>
                      <a:pt x="19988" y="0"/>
                      <a:pt x="21600" y="1327"/>
                      <a:pt x="21600" y="296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963"/>
                    </a:lnTo>
                    <a:cubicBezTo>
                      <a:pt x="0" y="1327"/>
                      <a:pt x="1612" y="0"/>
                      <a:pt x="3601" y="0"/>
                    </a:cubicBezTo>
                    <a:close/>
                  </a:path>
                </a:pathLst>
              </a:custGeom>
              <a:solidFill>
                <a:srgbClr val="C1E3F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</a:pPr>
              </a:p>
            </p:txBody>
          </p:sp>
          <p:sp>
            <p:nvSpPr>
              <p:cNvPr id="253" name="Integrated Neighbourhood Working…"/>
              <p:cNvSpPr txBox="1"/>
              <p:nvPr/>
            </p:nvSpPr>
            <p:spPr>
              <a:xfrm>
                <a:off x="170089" y="215809"/>
                <a:ext cx="4028401" cy="33027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t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b="1"/>
                </a:pPr>
                <a:r>
                  <a:t>Integrated Neighbourhood Working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b="1"/>
                </a:pPr>
                <a:r>
                  <a:t>- </a:t>
                </a:r>
                <a:r>
                  <a:rPr b="0" sz="1700"/>
                  <a:t>Centred on relationships, trust, and deep knowledge of the community</a:t>
                </a:r>
                <a:endParaRPr b="0" sz="1700"/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- Focused on prevention, joined-up care, and reducing health inequalities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- A culture and shared way or working which allows coordination across health, social care, public health, housing, VCS, community leaders, and residents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- Creates a sense of belonging where residents feel seen, supported, and part of a thriving neighbourhood</a:t>
                </a:r>
              </a:p>
            </p:txBody>
          </p:sp>
        </p:grpSp>
        <p:grpSp>
          <p:nvGrpSpPr>
            <p:cNvPr id="257" name="Group"/>
            <p:cNvGrpSpPr/>
            <p:nvPr/>
          </p:nvGrpSpPr>
          <p:grpSpPr>
            <a:xfrm>
              <a:off x="4411974" y="860558"/>
              <a:ext cx="4198015" cy="3483662"/>
              <a:chOff x="0" y="0"/>
              <a:chExt cx="4198014" cy="3483661"/>
            </a:xfrm>
          </p:grpSpPr>
          <p:sp>
            <p:nvSpPr>
              <p:cNvPr id="255" name="Shape"/>
              <p:cNvSpPr/>
              <p:nvPr/>
            </p:nvSpPr>
            <p:spPr>
              <a:xfrm rot="5400000">
                <a:off x="357176" y="-357177"/>
                <a:ext cx="3483662" cy="4198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1" y="0"/>
                    </a:moveTo>
                    <a:lnTo>
                      <a:pt x="17999" y="0"/>
                    </a:lnTo>
                    <a:cubicBezTo>
                      <a:pt x="19988" y="0"/>
                      <a:pt x="21600" y="1338"/>
                      <a:pt x="21600" y="298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988"/>
                    </a:lnTo>
                    <a:cubicBezTo>
                      <a:pt x="0" y="1338"/>
                      <a:pt x="1612" y="0"/>
                      <a:pt x="3601" y="0"/>
                    </a:cubicBezTo>
                    <a:close/>
                  </a:path>
                </a:pathLst>
              </a:custGeom>
              <a:solidFill>
                <a:srgbClr val="C1E3F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</a:pPr>
              </a:p>
            </p:txBody>
          </p:sp>
          <p:sp>
            <p:nvSpPr>
              <p:cNvPr id="256" name="Integrated Neighbourhood Team…"/>
              <p:cNvSpPr txBox="1"/>
              <p:nvPr/>
            </p:nvSpPr>
            <p:spPr>
              <a:xfrm>
                <a:off x="34290" y="215809"/>
                <a:ext cx="3993636" cy="27366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t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b="1"/>
                </a:pPr>
                <a:r>
                  <a:t>Integrated Neighbourhood Team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- Local, multi-partner teams and professionals working together to support people’s health and wellbeing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- In the first phase, a core team will be shaped by the local priorities and cohorts in each neighbourhood</a:t>
                </a:r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- A core NHS expectation and a practical way to deliver person-centred support</a:t>
                </a:r>
              </a:p>
            </p:txBody>
          </p:sp>
        </p:grpSp>
        <p:sp>
          <p:nvSpPr>
            <p:cNvPr id="258" name="Shape"/>
            <p:cNvSpPr/>
            <p:nvPr/>
          </p:nvSpPr>
          <p:spPr>
            <a:xfrm>
              <a:off x="3307868" y="0"/>
              <a:ext cx="2040806" cy="97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614" y="0"/>
                    <a:pt x="10306" y="0"/>
                  </a:cubicBezTo>
                  <a:cubicBezTo>
                    <a:pt x="14887" y="0"/>
                    <a:pt x="18919" y="6340"/>
                    <a:pt x="20200" y="15560"/>
                  </a:cubicBezTo>
                  <a:lnTo>
                    <a:pt x="21600" y="15560"/>
                  </a:lnTo>
                  <a:lnTo>
                    <a:pt x="19139" y="21600"/>
                  </a:lnTo>
                  <a:lnTo>
                    <a:pt x="15711" y="15560"/>
                  </a:lnTo>
                  <a:lnTo>
                    <a:pt x="17079" y="15560"/>
                  </a:lnTo>
                  <a:lnTo>
                    <a:pt x="17079" y="15560"/>
                  </a:lnTo>
                  <a:cubicBezTo>
                    <a:pt x="15488" y="7719"/>
                    <a:pt x="11165" y="4067"/>
                    <a:pt x="7424" y="7403"/>
                  </a:cubicBezTo>
                  <a:cubicBezTo>
                    <a:pt x="4708" y="9825"/>
                    <a:pt x="2944" y="15413"/>
                    <a:pt x="2944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ACAFC"/>
                </a:gs>
                <a:gs pos="50000">
                  <a:srgbClr val="4BC5FF"/>
                </a:gs>
                <a:gs pos="100000">
                  <a:srgbClr val="40AFE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Shape"/>
            <p:cNvSpPr/>
            <p:nvPr/>
          </p:nvSpPr>
          <p:spPr>
            <a:xfrm>
              <a:off x="3214437" y="4166852"/>
              <a:ext cx="2040806" cy="97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986" y="21600"/>
                    <a:pt x="11294" y="21600"/>
                  </a:cubicBezTo>
                  <a:cubicBezTo>
                    <a:pt x="6713" y="21600"/>
                    <a:pt x="2681" y="15260"/>
                    <a:pt x="1400" y="6040"/>
                  </a:cubicBezTo>
                  <a:lnTo>
                    <a:pt x="0" y="6040"/>
                  </a:lnTo>
                  <a:lnTo>
                    <a:pt x="2461" y="0"/>
                  </a:lnTo>
                  <a:lnTo>
                    <a:pt x="5889" y="6040"/>
                  </a:lnTo>
                  <a:lnTo>
                    <a:pt x="4521" y="6040"/>
                  </a:lnTo>
                  <a:lnTo>
                    <a:pt x="4521" y="6040"/>
                  </a:lnTo>
                  <a:cubicBezTo>
                    <a:pt x="6112" y="13881"/>
                    <a:pt x="10435" y="17533"/>
                    <a:pt x="14176" y="14197"/>
                  </a:cubicBezTo>
                  <a:cubicBezTo>
                    <a:pt x="16892" y="11775"/>
                    <a:pt x="18656" y="6187"/>
                    <a:pt x="1865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ACAFC"/>
                </a:gs>
                <a:gs pos="50000">
                  <a:srgbClr val="4BC5FF"/>
                </a:gs>
                <a:gs pos="100000">
                  <a:srgbClr val="40AFE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1" name="TextBox 6"/>
          <p:cNvSpPr txBox="1"/>
          <p:nvPr/>
        </p:nvSpPr>
        <p:spPr>
          <a:xfrm rot="16200000">
            <a:off x="30773" y="3117456"/>
            <a:ext cx="261959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066EA0"/>
                </a:solidFill>
              </a:defRPr>
            </a:lvl1pPr>
          </a:lstStyle>
          <a:p>
            <a:pPr/>
            <a:r>
              <a:t>The methodology</a:t>
            </a:r>
          </a:p>
        </p:txBody>
      </p:sp>
      <p:sp>
        <p:nvSpPr>
          <p:cNvPr id="262" name="TextBox 7"/>
          <p:cNvSpPr txBox="1"/>
          <p:nvPr/>
        </p:nvSpPr>
        <p:spPr>
          <a:xfrm rot="5400000">
            <a:off x="9352221" y="3117456"/>
            <a:ext cx="244226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066EA0"/>
                </a:solidFill>
              </a:defRPr>
            </a:lvl1pPr>
          </a:lstStyle>
          <a:p>
            <a:pPr/>
            <a:r>
              <a:t>The unit of delivery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4"/>
          <p:cNvSpPr txBox="1"/>
          <p:nvPr/>
        </p:nvSpPr>
        <p:spPr>
          <a:xfrm>
            <a:off x="45719" y="-1"/>
            <a:ext cx="9283464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200"/>
            </a:lvl1pPr>
          </a:lstStyle>
          <a:p>
            <a:pPr/>
            <a:r>
              <a:t>NEL Vision</a:t>
            </a:r>
          </a:p>
        </p:txBody>
      </p:sp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180" t="11737" r="0" b="0"/>
          <a:stretch>
            <a:fillRect/>
          </a:stretch>
        </p:blipFill>
        <p:spPr>
          <a:xfrm>
            <a:off x="30418" y="645685"/>
            <a:ext cx="12131163" cy="5730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ontent Placeholder 2"/>
          <p:cNvSpPr txBox="1"/>
          <p:nvPr>
            <p:ph type="body" idx="1"/>
          </p:nvPr>
        </p:nvSpPr>
        <p:spPr>
          <a:xfrm>
            <a:off x="322867" y="1178954"/>
            <a:ext cx="11521803" cy="517608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/>
            </a:pPr>
            <a:r>
              <a:t>We want </a:t>
            </a:r>
            <a:r>
              <a:rPr>
                <a:solidFill>
                  <a:srgbClr val="08A5EF"/>
                </a:solidFill>
              </a:rPr>
              <a:t>every resident </a:t>
            </a:r>
            <a:r>
              <a:t>to feel part of a </a:t>
            </a:r>
            <a:r>
              <a:rPr>
                <a:solidFill>
                  <a:srgbClr val="08A5EF"/>
                </a:solidFill>
              </a:rPr>
              <a:t>thriving neighbourhood </a:t>
            </a:r>
            <a:r>
              <a:t>where they are known, supported, and able to </a:t>
            </a:r>
            <a:r>
              <a:rPr>
                <a:solidFill>
                  <a:srgbClr val="08A5EF"/>
                </a:solidFill>
              </a:rPr>
              <a:t>live healthily and happily</a:t>
            </a:r>
            <a:r>
              <a:t>. Together, we will provide joined-up, person-centred care through local teams </a:t>
            </a:r>
            <a:r>
              <a:rPr>
                <a:solidFill>
                  <a:srgbClr val="08A5EF"/>
                </a:solidFill>
              </a:rPr>
              <a:t>rooted in the community</a:t>
            </a:r>
            <a:r>
              <a:t>.</a:t>
            </a:r>
          </a:p>
          <a:p>
            <a:pPr marL="0" indent="0">
              <a:buSzTx/>
              <a:buNone/>
              <a:defRPr sz="3200"/>
            </a:pPr>
          </a:p>
          <a:p>
            <a:pPr marL="0" indent="0">
              <a:buSzTx/>
              <a:buNone/>
              <a:defRPr sz="3200"/>
            </a:pPr>
            <a:r>
              <a:t>If we get this right, residents will say </a:t>
            </a:r>
            <a:r>
              <a:rPr b="1" i="1"/>
              <a:t>“</a:t>
            </a:r>
            <a:r>
              <a:rPr i="1"/>
              <a:t>I can plan my care with people who work together to understand me and my carer(s), allow me control, and bring together services to achieve the outcomes important to me.”</a:t>
            </a:r>
          </a:p>
        </p:txBody>
      </p:sp>
      <p:sp>
        <p:nvSpPr>
          <p:cNvPr id="268" name="TextBox 4"/>
          <p:cNvSpPr txBox="1"/>
          <p:nvPr/>
        </p:nvSpPr>
        <p:spPr>
          <a:xfrm>
            <a:off x="368586" y="502962"/>
            <a:ext cx="10473433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3200"/>
            </a:pPr>
            <a:r>
              <a:t>Our Mission </a:t>
            </a:r>
            <a:r>
              <a:rPr i="1"/>
              <a:t>(work in progress, to be road tested)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/>
          <p:nvPr>
            <p:ph type="title"/>
          </p:nvPr>
        </p:nvSpPr>
        <p:spPr>
          <a:xfrm>
            <a:off x="249824" y="112992"/>
            <a:ext cx="10515601" cy="6449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Who is involved? </a:t>
            </a:r>
          </a:p>
        </p:txBody>
      </p:sp>
      <p:sp>
        <p:nvSpPr>
          <p:cNvPr id="271" name="Content Placeholder 2"/>
          <p:cNvSpPr txBox="1"/>
          <p:nvPr>
            <p:ph type="body" idx="1"/>
          </p:nvPr>
        </p:nvSpPr>
        <p:spPr>
          <a:xfrm>
            <a:off x="249824" y="857185"/>
            <a:ext cx="6638657" cy="5350575"/>
          </a:xfrm>
          <a:prstGeom prst="rect">
            <a:avLst/>
          </a:prstGeom>
          <a:solidFill>
            <a:srgbClr val="DCF3FE"/>
          </a:solidFill>
        </p:spPr>
        <p:txBody>
          <a:bodyPr/>
          <a:lstStyle/>
          <a:p>
            <a:pPr>
              <a:defRPr sz="2400"/>
            </a:pPr>
            <a:r>
              <a:t>All THT partners and the breadth of the VCS will be involved</a:t>
            </a:r>
          </a:p>
          <a:p>
            <a:pPr>
              <a:defRPr sz="2400"/>
            </a:pPr>
            <a:r>
              <a:t>Each of the neighbourhood teams will have its own core health and care team</a:t>
            </a:r>
          </a:p>
          <a:p>
            <a:pPr>
              <a:defRPr sz="2400"/>
            </a:pPr>
            <a:r>
              <a:t>In the first phase, these teams will be shaped by local priorities and population needs</a:t>
            </a:r>
          </a:p>
          <a:p>
            <a:pPr>
              <a:defRPr sz="2400"/>
            </a:pPr>
            <a:r>
              <a:t>Over time, each INT will grow to include all partners contributing to residents’ health and wellbeing including those working on wider determinants like housing, employment and environment</a:t>
            </a:r>
          </a:p>
        </p:txBody>
      </p:sp>
      <p:pic>
        <p:nvPicPr>
          <p:cNvPr id="2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8480" y="674623"/>
            <a:ext cx="5234827" cy="5533138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extBox 4"/>
          <p:cNvSpPr txBox="1"/>
          <p:nvPr/>
        </p:nvSpPr>
        <p:spPr>
          <a:xfrm>
            <a:off x="9951719" y="6100038"/>
            <a:ext cx="2354134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pPr/>
            <a:r>
              <a:t>Source: National Association of Primary Care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8894" t="20296" r="30938" b="6370"/>
          <a:stretch>
            <a:fillRect/>
          </a:stretch>
        </p:blipFill>
        <p:spPr>
          <a:xfrm>
            <a:off x="7800047" y="1159672"/>
            <a:ext cx="4391954" cy="453865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itle 1"/>
          <p:cNvSpPr txBox="1"/>
          <p:nvPr>
            <p:ph type="title"/>
          </p:nvPr>
        </p:nvSpPr>
        <p:spPr>
          <a:xfrm>
            <a:off x="226915" y="111926"/>
            <a:ext cx="10719063" cy="457356"/>
          </a:xfrm>
          <a:prstGeom prst="rect">
            <a:avLst/>
          </a:prstGeom>
        </p:spPr>
        <p:txBody>
          <a:bodyPr/>
          <a:lstStyle>
            <a:lvl1pPr defTabSz="740663">
              <a:defRPr spc="-81" sz="2592"/>
            </a:lvl1pPr>
          </a:lstStyle>
          <a:p>
            <a:pPr/>
            <a:r>
              <a:t>What are we aiming for?</a:t>
            </a:r>
          </a:p>
        </p:txBody>
      </p:sp>
      <p:sp>
        <p:nvSpPr>
          <p:cNvPr id="277" name="Content Placeholder 2"/>
          <p:cNvSpPr txBox="1"/>
          <p:nvPr>
            <p:ph type="body" idx="1"/>
          </p:nvPr>
        </p:nvSpPr>
        <p:spPr>
          <a:xfrm>
            <a:off x="0" y="711521"/>
            <a:ext cx="8090452" cy="570484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400"/>
            </a:pPr>
            <a:r>
              <a:t>Teams feel </a:t>
            </a:r>
            <a:r>
              <a:rPr b="1"/>
              <a:t>trusted</a:t>
            </a:r>
            <a:r>
              <a:t> and </a:t>
            </a:r>
            <a:r>
              <a:rPr b="1"/>
              <a:t>empowered</a:t>
            </a:r>
            <a:r>
              <a:t> to be </a:t>
            </a:r>
            <a:r>
              <a:rPr b="1"/>
              <a:t>bold,</a:t>
            </a:r>
            <a:r>
              <a:t> </a:t>
            </a:r>
            <a:r>
              <a:rPr b="1"/>
              <a:t>experiment</a:t>
            </a:r>
            <a:r>
              <a:t>, </a:t>
            </a:r>
            <a:r>
              <a:rPr b="1"/>
              <a:t>make mistakes, </a:t>
            </a:r>
            <a:r>
              <a:t>and</a:t>
            </a:r>
            <a:r>
              <a:rPr b="1"/>
              <a:t> learn together</a:t>
            </a:r>
            <a:endParaRPr b="1"/>
          </a:p>
          <a:p>
            <a:pPr>
              <a:spcBef>
                <a:spcPts val="600"/>
              </a:spcBef>
              <a:defRPr b="1" sz="2400"/>
            </a:pPr>
            <a:r>
              <a:t>Shared leadership </a:t>
            </a:r>
            <a:r>
              <a:rPr b="0"/>
              <a:t>and </a:t>
            </a:r>
            <a:r>
              <a:t>priorities</a:t>
            </a:r>
            <a:r>
              <a:rPr b="0"/>
              <a:t> across health, care, and community</a:t>
            </a:r>
            <a:endParaRPr b="0"/>
          </a:p>
          <a:p>
            <a:pPr>
              <a:spcBef>
                <a:spcPts val="600"/>
              </a:spcBef>
              <a:defRPr sz="2400"/>
            </a:pPr>
            <a:r>
              <a:t>Visible </a:t>
            </a:r>
            <a:r>
              <a:rPr b="1"/>
              <a:t>impact </a:t>
            </a:r>
            <a:r>
              <a:t>on </a:t>
            </a:r>
            <a:r>
              <a:rPr b="1"/>
              <a:t>resident experience, equity</a:t>
            </a:r>
            <a:r>
              <a:t>, and </a:t>
            </a:r>
            <a:r>
              <a:rPr b="1"/>
              <a:t>system pressure</a:t>
            </a:r>
            <a:endParaRPr b="1"/>
          </a:p>
          <a:p>
            <a:pPr>
              <a:spcBef>
                <a:spcPts val="600"/>
              </a:spcBef>
              <a:defRPr sz="2400"/>
            </a:pPr>
            <a:r>
              <a:t>More </a:t>
            </a:r>
            <a:r>
              <a:rPr b="1"/>
              <a:t>joined-up, person-centred care </a:t>
            </a:r>
            <a:r>
              <a:t>in the community</a:t>
            </a:r>
          </a:p>
          <a:p>
            <a:pPr>
              <a:spcBef>
                <a:spcPts val="600"/>
              </a:spcBef>
              <a:defRPr sz="2400"/>
            </a:pPr>
            <a:r>
              <a:t>Residents will receive </a:t>
            </a:r>
            <a:r>
              <a:rPr b="1"/>
              <a:t>timely, holistic support </a:t>
            </a:r>
            <a:r>
              <a:t>— with fewer delays, repeat referrals and crises</a:t>
            </a:r>
          </a:p>
          <a:p>
            <a:pPr>
              <a:spcBef>
                <a:spcPts val="600"/>
              </a:spcBef>
              <a:defRPr sz="2400"/>
            </a:pPr>
            <a:r>
              <a:t>Partners who contribute to the </a:t>
            </a:r>
            <a:r>
              <a:rPr b="1"/>
              <a:t>wider determinants </a:t>
            </a:r>
            <a:r>
              <a:t>of health and wellbeing are </a:t>
            </a:r>
            <a:r>
              <a:rPr b="1"/>
              <a:t>embedded</a:t>
            </a:r>
            <a:r>
              <a:t> in the model</a:t>
            </a:r>
          </a:p>
          <a:p>
            <a:pPr>
              <a:spcBef>
                <a:spcPts val="600"/>
              </a:spcBef>
              <a:defRPr sz="2400"/>
            </a:pPr>
            <a:r>
              <a:t>Communities are supported to build on their </a:t>
            </a:r>
            <a:r>
              <a:rPr b="1"/>
              <a:t>strengths </a:t>
            </a:r>
            <a:r>
              <a:t>and </a:t>
            </a:r>
            <a:r>
              <a:rPr b="1"/>
              <a:t>equipped</a:t>
            </a:r>
            <a:r>
              <a:t> to live healthy lives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ontent Placeholder 4"/>
          <p:cNvSpPr txBox="1"/>
          <p:nvPr>
            <p:ph type="body" idx="1"/>
          </p:nvPr>
        </p:nvSpPr>
        <p:spPr>
          <a:xfrm>
            <a:off x="142239" y="926347"/>
            <a:ext cx="11530664" cy="5383013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Place </a:t>
            </a:r>
            <a:r>
              <a:rPr b="1"/>
              <a:t>trust </a:t>
            </a:r>
            <a:r>
              <a:t>in teams and give them </a:t>
            </a:r>
            <a:r>
              <a:rPr b="1"/>
              <a:t>freedom</a:t>
            </a:r>
            <a:r>
              <a:t> to set </a:t>
            </a:r>
            <a:r>
              <a:rPr b="1"/>
              <a:t>priorities</a:t>
            </a:r>
            <a:r>
              <a:t> and </a:t>
            </a:r>
            <a:r>
              <a:rPr b="1"/>
              <a:t>design solutions</a:t>
            </a:r>
            <a:endParaRPr b="1"/>
          </a:p>
          <a:p>
            <a:pPr>
              <a:defRPr sz="2200"/>
            </a:pPr>
            <a:r>
              <a:t>Be </a:t>
            </a:r>
            <a:r>
              <a:rPr b="1"/>
              <a:t>champions</a:t>
            </a:r>
            <a:r>
              <a:t> in our own organisations for INTs and </a:t>
            </a:r>
            <a:r>
              <a:rPr b="1"/>
              <a:t>actively engage </a:t>
            </a:r>
            <a:r>
              <a:t>throughout</a:t>
            </a:r>
          </a:p>
          <a:p>
            <a:pPr>
              <a:defRPr sz="2200"/>
            </a:pPr>
            <a:r>
              <a:t>Deliver by </a:t>
            </a:r>
            <a:r>
              <a:rPr b="1"/>
              <a:t>doing</a:t>
            </a:r>
            <a:r>
              <a:t>, nurturing the </a:t>
            </a:r>
            <a:r>
              <a:rPr b="1"/>
              <a:t>energy</a:t>
            </a:r>
            <a:endParaRPr b="1"/>
          </a:p>
          <a:p>
            <a:pPr>
              <a:defRPr sz="2200"/>
            </a:pPr>
            <a:r>
              <a:t>Ensure a fully engaged and involved approach including </a:t>
            </a:r>
            <a:r>
              <a:rPr b="1"/>
              <a:t>residents, clinical and care professionals, VCSE providers</a:t>
            </a:r>
            <a:r>
              <a:t> and </a:t>
            </a:r>
            <a:r>
              <a:rPr b="1"/>
              <a:t>broader networks </a:t>
            </a:r>
            <a:r>
              <a:t>(e.g. housing, leisure)</a:t>
            </a:r>
          </a:p>
          <a:p>
            <a:pPr>
              <a:defRPr sz="2200"/>
            </a:pPr>
            <a:r>
              <a:t>Use </a:t>
            </a:r>
            <a:r>
              <a:rPr b="1"/>
              <a:t>evidence-based approaches</a:t>
            </a:r>
            <a:r>
              <a:t> (e.g. </a:t>
            </a:r>
            <a:r>
              <a:rPr b="1"/>
              <a:t>quality improvement</a:t>
            </a:r>
            <a:r>
              <a:t>) </a:t>
            </a:r>
          </a:p>
          <a:p>
            <a:pPr>
              <a:defRPr sz="2200"/>
            </a:pPr>
            <a:r>
              <a:t>Use </a:t>
            </a:r>
            <a:r>
              <a:rPr b="1"/>
              <a:t>data for insights &amp; measurement</a:t>
            </a:r>
            <a:r>
              <a:t> (e.g. EDITH (LBTH), Optum (ICB) population health management approach)</a:t>
            </a:r>
          </a:p>
          <a:p>
            <a:pPr>
              <a:lnSpc>
                <a:spcPct val="90000"/>
              </a:lnSpc>
              <a:defRPr sz="2200"/>
            </a:pPr>
            <a:r>
              <a:t>Focus on the things that we </a:t>
            </a:r>
            <a:r>
              <a:rPr b="1"/>
              <a:t>know helps teams to flourish</a:t>
            </a:r>
            <a:r>
              <a:t> </a:t>
            </a:r>
          </a:p>
          <a:p>
            <a:pPr>
              <a:lnSpc>
                <a:spcPct val="90000"/>
              </a:lnSpc>
              <a:defRPr sz="2200"/>
            </a:pPr>
            <a:r>
              <a:t>Focus on </a:t>
            </a:r>
            <a:r>
              <a:rPr b="1"/>
              <a:t>eliminating waste</a:t>
            </a:r>
            <a:endParaRPr b="1"/>
          </a:p>
          <a:p>
            <a:pPr>
              <a:defRPr sz="2200"/>
            </a:pPr>
            <a:r>
              <a:t>Focus on </a:t>
            </a:r>
            <a:r>
              <a:rPr b="1"/>
              <a:t>prevention</a:t>
            </a:r>
          </a:p>
        </p:txBody>
      </p:sp>
      <p:sp>
        <p:nvSpPr>
          <p:cNvPr id="280" name="Title 6"/>
          <p:cNvSpPr txBox="1"/>
          <p:nvPr>
            <p:ph type="title"/>
          </p:nvPr>
        </p:nvSpPr>
        <p:spPr>
          <a:xfrm>
            <a:off x="142239" y="336185"/>
            <a:ext cx="11624037" cy="590163"/>
          </a:xfrm>
          <a:prstGeom prst="rect">
            <a:avLst/>
          </a:prstGeom>
        </p:spPr>
        <p:txBody>
          <a:bodyPr/>
          <a:lstStyle>
            <a:lvl1pPr defTabSz="896111">
              <a:defRPr spc="-97" sz="3528"/>
            </a:lvl1pPr>
          </a:lstStyle>
          <a:p>
            <a:pPr/>
            <a:r>
              <a:t>How do we want to work together to make this happen?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