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s://thcvs.org.uk/wp-content/uploads/2025/09/State-of-Sector-NEL-VCFSE.pdf" TargetMode="External"/><Relationship Id="rId4" Type="http://schemas.openxmlformats.org/officeDocument/2006/relationships/hyperlink" Target="https://thcvs.org.uk/nel-vcse-collaborative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xfrm>
            <a:off x="632210" y="638345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VCFSE Collaborative</a:t>
            </a:r>
            <a:br/>
            <a:r>
              <a:t>State of the Sector</a:t>
            </a:r>
          </a:p>
        </p:txBody>
      </p:sp>
      <p:sp>
        <p:nvSpPr>
          <p:cNvPr id="95" name="Content Placeholder 2"/>
          <p:cNvSpPr txBox="1"/>
          <p:nvPr>
            <p:ph type="body" sz="half" idx="1"/>
          </p:nvPr>
        </p:nvSpPr>
        <p:spPr>
          <a:xfrm>
            <a:off x="663207" y="2361804"/>
            <a:ext cx="4341113" cy="446821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5,534 local and regional voluntary and community groups.</a:t>
            </a:r>
            <a:endParaRPr sz="200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400"/>
            </a:pPr>
            <a:r>
              <a:t>Most are small organisations (under £100,000pa)</a:t>
            </a:r>
            <a:endParaRPr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22,626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 charity employees </a:t>
            </a:r>
          </a:p>
          <a:p>
            <a:pPr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98,247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 charity volunteers</a:t>
            </a:r>
          </a:p>
          <a:p>
            <a:pPr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14,992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 charity trustees</a:t>
            </a:r>
            <a:endParaRPr sz="2000"/>
          </a:p>
          <a:p>
            <a:pPr>
              <a:defRPr sz="2400"/>
            </a:pPr>
          </a:p>
          <a:p>
            <a:pPr marL="0" indent="0">
              <a:buSzTx/>
              <a:buNone/>
              <a:defRPr sz="2400"/>
            </a:pPr>
            <a:r>
              <a:t>Total income was £1.74 billion.</a:t>
            </a:r>
          </a:p>
        </p:txBody>
      </p:sp>
      <p:pic>
        <p:nvPicPr>
          <p:cNvPr id="96" name="Screenshot 2024-08-30 at 11.11.15.png" descr="Screenshot 2024-08-30 at 11.11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77" y="2351857"/>
            <a:ext cx="6202476" cy="405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24606" y="31435"/>
            <a:ext cx="3553923" cy="116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4"/>
          <p:cNvSpPr/>
          <p:nvPr/>
        </p:nvSpPr>
        <p:spPr>
          <a:xfrm>
            <a:off x="8086435" y="-87746"/>
            <a:ext cx="1988128" cy="91440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737" y="1851076"/>
            <a:ext cx="11058526" cy="458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"/>
          <p:cNvSpPr txBox="1"/>
          <p:nvPr/>
        </p:nvSpPr>
        <p:spPr>
          <a:xfrm>
            <a:off x="606134" y="658089"/>
            <a:ext cx="7342911" cy="122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Distribution of income by size of organisation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Biggest concerns for financial </a:t>
            </a:r>
            <a:br/>
            <a:r>
              <a:t>sustainability</a:t>
            </a:r>
          </a:p>
        </p:txBody>
      </p:sp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6486" y="1579312"/>
            <a:ext cx="7439026" cy="527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37975" y="-133322"/>
            <a:ext cx="3553922" cy="116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0" t="19070" r="109" b="0"/>
          <a:stretch>
            <a:fillRect/>
          </a:stretch>
        </p:blipFill>
        <p:spPr>
          <a:xfrm>
            <a:off x="461211" y="3441412"/>
            <a:ext cx="11257295" cy="214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1"/>
          <p:cNvSpPr txBox="1"/>
          <p:nvPr/>
        </p:nvSpPr>
        <p:spPr>
          <a:xfrm>
            <a:off x="796636" y="1835725"/>
            <a:ext cx="7461344" cy="122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Worsening financial position for local and regional groups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Relationships with health</a:t>
            </a:r>
          </a:p>
        </p:txBody>
      </p:sp>
      <p:pic>
        <p:nvPicPr>
          <p:cNvPr id="11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443" y="1653970"/>
            <a:ext cx="7736146" cy="239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5015" y="4038138"/>
            <a:ext cx="7461455" cy="2825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5380" y="1635226"/>
            <a:ext cx="8848726" cy="491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Box 1"/>
          <p:cNvSpPr txBox="1"/>
          <p:nvPr/>
        </p:nvSpPr>
        <p:spPr>
          <a:xfrm>
            <a:off x="763116" y="562560"/>
            <a:ext cx="6355774" cy="122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NHS funding varies by size of organisation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1874" y="1876731"/>
            <a:ext cx="7599414" cy="43335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2"/>
          <p:cNvSpPr txBox="1"/>
          <p:nvPr/>
        </p:nvSpPr>
        <p:spPr>
          <a:xfrm>
            <a:off x="501314" y="340893"/>
            <a:ext cx="11229475" cy="1223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000"/>
            </a:pPr>
            <a:r>
              <a:t>Global Majority representation</a:t>
            </a:r>
            <a:br/>
            <a:r>
              <a:t>varies by size of organisation </a:t>
            </a:r>
          </a:p>
        </p:txBody>
      </p:sp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2"/>
          <p:cNvSpPr txBox="1"/>
          <p:nvPr/>
        </p:nvSpPr>
        <p:spPr>
          <a:xfrm>
            <a:off x="466773" y="594852"/>
            <a:ext cx="3948545" cy="246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The financial position of Global Majority VCS groups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5554" y="8523"/>
            <a:ext cx="8079207" cy="6840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45410" t="0" r="213" b="13600"/>
          <a:stretch>
            <a:fillRect/>
          </a:stretch>
        </p:blipFill>
        <p:spPr>
          <a:xfrm>
            <a:off x="8637975" y="31435"/>
            <a:ext cx="3553922" cy="11670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"/>
          <p:cNvSpPr txBox="1"/>
          <p:nvPr/>
        </p:nvSpPr>
        <p:spPr>
          <a:xfrm>
            <a:off x="1156136" y="2561895"/>
            <a:ext cx="10273864" cy="297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/>
            </a:pPr>
            <a:r>
              <a:t>You can find the full State of the Sector report here: </a:t>
            </a:r>
          </a:p>
          <a:p>
            <a:pPr>
              <a:defRPr sz="32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https://thcvs.org.uk/wp-content/uploads/2025/09/State-of-Sector-NEL-VCFSE.pdf</a:t>
            </a:r>
            <a:r>
              <a:t> </a:t>
            </a:r>
          </a:p>
          <a:p>
            <a:pPr>
              <a:defRPr sz="3200"/>
            </a:pPr>
          </a:p>
          <a:p>
            <a:pPr>
              <a:defRPr sz="3200"/>
            </a:pPr>
            <a:r>
              <a:t>NEL VCFSE Collaborative: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NEL VCFSE Collaborative – Tower Hamlets CVS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